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0"/>
  </p:notesMasterIdLst>
  <p:sldIdLst>
    <p:sldId id="256" r:id="rId2"/>
    <p:sldId id="269" r:id="rId3"/>
    <p:sldId id="270" r:id="rId4"/>
    <p:sldId id="271" r:id="rId5"/>
    <p:sldId id="272" r:id="rId6"/>
    <p:sldId id="274" r:id="rId7"/>
    <p:sldId id="273" r:id="rId8"/>
    <p:sldId id="275" r:id="rId9"/>
    <p:sldId id="276" r:id="rId10"/>
    <p:sldId id="277" r:id="rId11"/>
    <p:sldId id="278" r:id="rId12"/>
    <p:sldId id="279" r:id="rId13"/>
    <p:sldId id="281" r:id="rId14"/>
    <p:sldId id="282" r:id="rId15"/>
    <p:sldId id="284" r:id="rId16"/>
    <p:sldId id="286" r:id="rId17"/>
    <p:sldId id="28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218" autoAdjust="0"/>
    <p:restoredTop sz="94660"/>
  </p:normalViewPr>
  <p:slideViewPr>
    <p:cSldViewPr snapToGrid="0">
      <p:cViewPr varScale="1">
        <p:scale>
          <a:sx n="84" d="100"/>
          <a:sy n="84" d="100"/>
        </p:scale>
        <p:origin x="66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B90DEF-B49A-4C32-BF69-0FB0639AEFC4}" type="datetimeFigureOut">
              <a:rPr lang="en-CA" smtClean="0"/>
              <a:t>2018-02-24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46408-908F-4CDD-BAC9-E252BF384EB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377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AC68A8-24C8-4060-8A49-81C3C88C4CAC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16766" y="6041362"/>
            <a:ext cx="4458179" cy="365125"/>
          </a:xfrm>
        </p:spPr>
        <p:txBody>
          <a:bodyPr/>
          <a:lstStyle/>
          <a:p>
            <a:r>
              <a:rPr lang="en-CA"/>
              <a:t>mwherman2000/neo-persistibleclasses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211A3C6-7FE6-457A-85FC-664908B0A42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743" y="5697135"/>
            <a:ext cx="2160000" cy="92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0832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AD5FA-9B12-4766-9FC3-DF3DB3152902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31857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C48A3-8594-4912-A4A1-F412CFFFDA60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26464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1DC0-DAAB-402C-B69E-55E8FFB8B33E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57301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C270D1-AB75-4625-A6EC-FF175C6F2372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44343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BCD19-8781-43A7-8BE6-C0D549516757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26022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76A5-9727-49CB-B1F5-C649B98E8E0F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21151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79D79-4A8D-412A-A124-28813DFD8D56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339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488612"/>
            <a:ext cx="8596668" cy="455274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C8A6-1083-43EC-A878-32BD78788EC0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0446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E06A3-935B-431E-93ED-56F5F586F410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2867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A8F26-907E-40A6-A59A-509B75E3D73E}" type="datetime1">
              <a:rPr lang="en-CA" smtClean="0"/>
              <a:t>2018-02-24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0662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B6778-CE77-43D4-AA8E-F7D41D7A35DB}" type="datetime1">
              <a:rPr lang="en-CA" smtClean="0"/>
              <a:t>2018-02-24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75189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1D693-3B71-4D08-B421-6751857A8B23}" type="datetime1">
              <a:rPr lang="en-CA" smtClean="0"/>
              <a:t>2018-02-24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425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CCDFF-0576-4870-A8D8-9397F8B49ED8}" type="datetime1">
              <a:rPr lang="en-CA" smtClean="0"/>
              <a:t>2018-02-24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2621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03D637-B80C-4EFC-9C5A-BBB5A385FA2F}" type="datetime1">
              <a:rPr lang="en-CA" smtClean="0"/>
              <a:t>2018-02-24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09497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BD821-1AC5-47B0-B111-A76442136F65}" type="datetime1">
              <a:rPr lang="en-CA" smtClean="0"/>
              <a:t>2018-02-24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1145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671" y="1434352"/>
            <a:ext cx="8596668" cy="46070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8C819-83BE-48C7-9A95-A67C7FA4D058}" type="datetime1">
              <a:rPr lang="en-CA" smtClean="0"/>
              <a:t>2018-02-24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/>
              <a:t>mwherman2000/neo-persistibleclasses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863DA49-5DA7-4C9C-B3D8-BFEC6789B4E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4831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hyperlink" Target="https://github.com/mwherman2000/neo-debugger-tools" TargetMode="External"/><Relationship Id="rId5" Type="http://schemas.openxmlformats.org/officeDocument/2006/relationships/hyperlink" Target="https://github.com/CityOfZion/neo-debugger-tools/pull/48" TargetMode="External"/><Relationship Id="rId4" Type="http://schemas.openxmlformats.org/officeDocument/2006/relationships/hyperlink" Target="https://github.com/mwherman2000/neo-persistibleclasses/blob/master/NPCdApp/NPCdApp.c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2.pn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hyperlink" Target="https://github.com/mwherman2000/neo-gui-developer" TargetMode="External"/><Relationship Id="rId4" Type="http://schemas.openxmlformats.org/officeDocument/2006/relationships/hyperlink" Target="https://github.com/CityOfZion/neo-gui-developer/pull/46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67C49-9E79-41DC-96A5-7659C7792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645920"/>
            <a:ext cx="8677655" cy="2606040"/>
          </a:xfrm>
        </p:spPr>
        <p:txBody>
          <a:bodyPr anchor="ctr"/>
          <a:lstStyle/>
          <a:p>
            <a:pPr algn="ctr"/>
            <a:r>
              <a:rPr lang="en-US" dirty="0"/>
              <a:t>How to run </a:t>
            </a:r>
            <a:r>
              <a:rPr lang="en-US" dirty="0" err="1"/>
              <a:t>NPCdApp</a:t>
            </a:r>
            <a:r>
              <a:rPr lang="en-US" dirty="0"/>
              <a:t> 1.0</a:t>
            </a:r>
            <a:br>
              <a:rPr lang="en-US" dirty="0"/>
            </a:br>
            <a:br>
              <a:rPr lang="en-US" sz="2400" dirty="0"/>
            </a:br>
            <a:r>
              <a:rPr lang="en-US" sz="2400" dirty="0"/>
              <a:t>NEO </a:t>
            </a:r>
            <a:r>
              <a:rPr lang="en-US" sz="2400" dirty="0" err="1"/>
              <a:t>Testnet</a:t>
            </a:r>
            <a:r>
              <a:rPr lang="en-US" sz="2400" dirty="0"/>
              <a:t>: 0x7074acf3f06dd3f456e11053ebf61c5b04b07ebc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Submission to the CoZ dApp Competition #2</a:t>
            </a:r>
            <a:br>
              <a:rPr lang="en-US" sz="2400" dirty="0"/>
            </a:br>
            <a:r>
              <a:rPr lang="en-US" sz="2400" dirty="0"/>
              <a:t>Closing date: February 24, 2018 </a:t>
            </a:r>
            <a:endParaRPr lang="en-CA" sz="2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C86B74-AA94-4119-B968-B82EE757F4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544609"/>
            <a:ext cx="7766936" cy="1096899"/>
          </a:xfrm>
        </p:spPr>
        <p:txBody>
          <a:bodyPr>
            <a:normAutofit lnSpcReduction="10000"/>
          </a:bodyPr>
          <a:lstStyle/>
          <a:p>
            <a:pPr algn="ctr"/>
            <a:r>
              <a:rPr lang="en-CA" dirty="0"/>
              <a:t>Michael Herman</a:t>
            </a:r>
          </a:p>
          <a:p>
            <a:pPr algn="ctr"/>
            <a:r>
              <a:rPr lang="en-CA" dirty="0"/>
              <a:t>https://github.com/mwherman2000/neo-persistibleclasses</a:t>
            </a:r>
          </a:p>
          <a:p>
            <a:pPr algn="ctr"/>
            <a:r>
              <a:rPr lang="en-CA" dirty="0"/>
              <a:t>mwherman@parallelspace.net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967E28F-7184-4006-95F9-24C15D919E7A}"/>
              </a:ext>
            </a:extLst>
          </p:cNvPr>
          <p:cNvSpPr/>
          <p:nvPr/>
        </p:nvSpPr>
        <p:spPr>
          <a:xfrm>
            <a:off x="0" y="570161"/>
            <a:ext cx="108905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3600" dirty="0">
                <a:solidFill>
                  <a:schemeClr val="accent2"/>
                </a:solidFill>
              </a:rPr>
              <a:t>NEO Community TechNote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C7B4DEF-3F90-4E0E-9E74-A44D74D6B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461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55"/>
    </mc:Choice>
    <mc:Fallback xmlns="">
      <p:transition spd="slow" advTm="25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7814A-B7CD-4FCB-A88A-4C3E59E5E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Appendix A – Test Case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E767-82CC-4172-876C-F9AC945C9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20886A-A655-4BF6-9637-18F480A4E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414230E-9AE6-4244-AF82-AAD9977CE7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656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37"/>
    </mc:Choice>
    <mc:Fallback xmlns="">
      <p:transition spd="slow" advTm="228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Test1()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A5B096-221F-4C65-A4AC-FCCCCAF4F43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7334" y="1178092"/>
            <a:ext cx="9871336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3EB18B5-53F9-4CF7-816E-1AABBFD15A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434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66"/>
    </mc:Choice>
    <mc:Fallback xmlns="">
      <p:transition spd="slow" advTm="15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Test2()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44105E-2E73-4555-82CC-0AB66AB1F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183145"/>
            <a:ext cx="6120000" cy="545895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E8C849B-509B-47C9-A33C-A47AC46024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9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83"/>
    </mc:Choice>
    <mc:Fallback xmlns="">
      <p:transition spd="slow" advTm="11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Test3()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4028E5-EF49-47ED-9B93-4056156AB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175128"/>
            <a:ext cx="6120000" cy="574952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66BCCA9-FADD-4815-856F-54C5458026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2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01"/>
    </mc:Choice>
    <mc:Fallback xmlns="">
      <p:transition spd="slow" advTm="22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Test4()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35B7B-C04C-4DB7-9EF6-E81AFC22B292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77334" y="1151128"/>
            <a:ext cx="10901408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2F13669-D81C-4821-8C8F-3F26BC6DE0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93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59"/>
    </mc:Choice>
    <mc:Fallback xmlns="">
      <p:transition spd="slow" advTm="683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Test5()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3BB354-C64D-4227-8D23-55457E8382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242100"/>
            <a:ext cx="6779562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DD4431E-D172-40E7-8E79-9C3CF9EB9A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2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20"/>
    </mc:Choice>
    <mc:Fallback xmlns="">
      <p:transition spd="slow" advTm="31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Test6() – Code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45616E-EC3F-4F27-BCF5-5C5BA03D86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242100"/>
            <a:ext cx="8504302" cy="5400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A0A9285-9E07-43F8-BA49-66147B856F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03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95"/>
    </mc:Choice>
    <mc:Fallback xmlns="">
      <p:transition spd="slow" advTm="7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29176-57B6-4053-A0D1-70A6B9B20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Test6() – Code (con’t)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A3D91B-641B-4813-A926-E556E543D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EBF62-2745-45DD-B52B-9F59A162CF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1242100"/>
            <a:ext cx="7160870" cy="54000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E7948A9-D3C3-4214-A495-934FAB7E42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8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177"/>
    </mc:Choice>
    <mc:Fallback xmlns="">
      <p:transition spd="slow" advTm="63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89604-7570-4AC9-87E8-80C05D097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B1BDB-9A6F-4852-84E8-029B5AEB61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Discord: Michael Herman (Toronto)</a:t>
            </a:r>
          </a:p>
          <a:p>
            <a:r>
              <a:rPr lang="en-CA" dirty="0"/>
              <a:t>Email:	mwherman@parallelspace.net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C062F-4029-4734-97E0-4992DAC64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F92BE7-F01D-42D5-80BB-91DC6DB618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788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4"/>
    </mc:Choice>
    <mc:Fallback xmlns="">
      <p:transition spd="slow" advTm="17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5EEA5-F3DA-4B03-8C4E-CEA27DFBA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</a:t>
            </a:r>
            <a:r>
              <a:rPr lang="en-CA" dirty="0" err="1"/>
              <a:t>NPCdApp</a:t>
            </a:r>
            <a:r>
              <a:rPr lang="en-CA" dirty="0"/>
              <a:t> 1.0?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7FD67-1482-45AA-B4C9-7263BE8F7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NPC</a:t>
            </a:r>
          </a:p>
          <a:p>
            <a:pPr lvl="1"/>
            <a:r>
              <a:rPr lang="en-CA" dirty="0"/>
              <a:t>NEO Persistable Classes</a:t>
            </a:r>
          </a:p>
          <a:p>
            <a:pPr lvl="1"/>
            <a:r>
              <a:rPr lang="en-CA" dirty="0"/>
              <a:t>Long name:	NEO Persistable Class (NPC) Framework 1.0</a:t>
            </a:r>
          </a:p>
          <a:p>
            <a:pPr lvl="1"/>
            <a:r>
              <a:rPr lang="en-CA" dirty="0"/>
              <a:t>Byline:	</a:t>
            </a:r>
            <a:r>
              <a:rPr lang="en-US" dirty="0"/>
              <a:t>An Efficient Object-Oriented Framework</a:t>
            </a:r>
            <a:br>
              <a:rPr lang="en-US" dirty="0"/>
            </a:br>
            <a:r>
              <a:rPr lang="en-US" dirty="0"/>
              <a:t>			for C#.NEO Smart Contract Development</a:t>
            </a:r>
            <a:r>
              <a:rPr lang="en-CA" dirty="0"/>
              <a:t> </a:t>
            </a:r>
          </a:p>
          <a:p>
            <a:pPr lvl="1"/>
            <a:endParaRPr lang="en-CA" dirty="0"/>
          </a:p>
          <a:p>
            <a:r>
              <a:rPr lang="en-CA" dirty="0" err="1"/>
              <a:t>NPCdApp</a:t>
            </a:r>
            <a:r>
              <a:rPr lang="en-CA" dirty="0"/>
              <a:t> 1.0 is a C#.NEO smart contract dApp built for the </a:t>
            </a:r>
            <a:r>
              <a:rPr lang="en-US" dirty="0"/>
              <a:t>CoZ dApp Competition #2 (closing date: February 24, 2018) to demonstrate NPC’s</a:t>
            </a:r>
          </a:p>
          <a:p>
            <a:pPr lvl="1"/>
            <a:r>
              <a:rPr lang="en-US" dirty="0"/>
              <a:t>Unique object-oriented programming style for C#.NEO smart contract development </a:t>
            </a:r>
          </a:p>
          <a:p>
            <a:pPr lvl="1"/>
            <a:r>
              <a:rPr lang="en-US" dirty="0"/>
              <a:t>Layered entity persistence model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B2A02-BBDD-4934-B10F-47739A2F2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29D894F-B810-461A-BDB7-2D0BF7189F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990"/>
    </mc:Choice>
    <mc:Fallback xmlns="">
      <p:transition spd="slow" advTm="479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8430D-3647-4F9F-9409-0596FC14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268034" cy="1320800"/>
          </a:xfrm>
        </p:spPr>
        <p:txBody>
          <a:bodyPr/>
          <a:lstStyle/>
          <a:p>
            <a:r>
              <a:rPr lang="en-CA" dirty="0"/>
              <a:t>Unique Object-Oriented Programming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A3116-8670-46D5-A6AF-A2A5AFC6A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23436"/>
            <a:ext cx="8596668" cy="543339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Point p4 = </a:t>
            </a: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Point.New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i-FI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Point.Set(p4, 10, 20);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Point.Log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b="1" dirty="0">
                <a:solidFill>
                  <a:srgbClr val="A31515"/>
                </a:solidFill>
                <a:latin typeface="Consolas" panose="020B0609020204030204" pitchFamily="49" charset="0"/>
              </a:rPr>
              <a:t>"p4"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p4);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A31515"/>
                </a:solidFill>
                <a:latin typeface="Consolas" panose="020B0609020204030204" pitchFamily="49" charset="0"/>
              </a:rPr>
              <a:t>"index"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Point.PutElement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vau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Point x = </a:t>
            </a:r>
            <a:r>
              <a:rPr lang="fr-F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Point.GetElement</a:t>
            </a: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(vau,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Point.Log(</a:t>
            </a:r>
            <a:r>
              <a:rPr lang="da-DK" sz="1600" dirty="0">
                <a:solidFill>
                  <a:srgbClr val="A31515"/>
                </a:solidFill>
                <a:latin typeface="Consolas" panose="020B0609020204030204" pitchFamily="49" charset="0"/>
              </a:rPr>
              <a:t>"loop.x"</a:t>
            </a: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, 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Point.GetX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(p4)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!= index || </a:t>
            </a:r>
            <a:r>
              <a:rPr lang="en-US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Point.GetY</a:t>
            </a:r>
            <a:r>
              <a:rPr lang="en-US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(p4)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!= -index)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"&gt;&gt;&gt;&gt;(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</a:rPr>
              <a:t>x,y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) are different"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9D7704E-1B11-4ACA-9384-0D4CC2E7AF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0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365"/>
    </mc:Choice>
    <mc:Fallback xmlns="">
      <p:transition spd="slow" advTm="94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8430D-3647-4F9F-9409-0596FC14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268034" cy="1320800"/>
          </a:xfrm>
        </p:spPr>
        <p:txBody>
          <a:bodyPr/>
          <a:lstStyle/>
          <a:p>
            <a:r>
              <a:rPr lang="en-CA" dirty="0"/>
              <a:t>Layered Entity Persistence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A3116-8670-46D5-A6AF-A2A5AFC6A4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23436"/>
            <a:ext cx="8596668" cy="543339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Point p4 =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Point.New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i-FI" sz="1600" dirty="0">
                <a:solidFill>
                  <a:srgbClr val="000000"/>
                </a:solidFill>
                <a:latin typeface="Consolas" panose="020B0609020204030204" pitchFamily="49" charset="0"/>
              </a:rPr>
              <a:t>Point.Set(p4, 10, 20);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Point.Log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A31515"/>
                </a:solidFill>
                <a:latin typeface="Consolas" panose="020B0609020204030204" pitchFamily="49" charset="0"/>
              </a:rPr>
              <a:t>"p4"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p4);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>
                <a:solidFill>
                  <a:srgbClr val="A31515"/>
                </a:solidFill>
                <a:latin typeface="Consolas" panose="020B0609020204030204" pitchFamily="49" charset="0"/>
              </a:rPr>
              <a:t>"index"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Point.PutElement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(p4, </a:t>
            </a:r>
            <a:r>
              <a:rPr lang="en-CA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vau</a:t>
            </a:r>
            <a:r>
              <a:rPr lang="en-CA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index = 30; index &lt; 40; index++)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Point.Set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(p4, index, -index);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Point x = </a:t>
            </a:r>
            <a:r>
              <a:rPr lang="fr-FR" sz="16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Point.GetElement</a:t>
            </a:r>
            <a:r>
              <a:rPr lang="fr-FR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(vau, index);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Point.Log(</a:t>
            </a:r>
            <a:r>
              <a:rPr lang="da-DK" sz="1600" dirty="0">
                <a:solidFill>
                  <a:srgbClr val="A31515"/>
                </a:solidFill>
                <a:latin typeface="Consolas" panose="020B0609020204030204" pitchFamily="49" charset="0"/>
              </a:rPr>
              <a:t>"loop.x"</a:t>
            </a:r>
            <a:r>
              <a:rPr lang="da-DK" sz="1600" dirty="0">
                <a:solidFill>
                  <a:srgbClr val="000000"/>
                </a:solidFill>
                <a:latin typeface="Consolas" panose="020B0609020204030204" pitchFamily="49" charset="0"/>
              </a:rPr>
              <a:t>, x);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Point.GetX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(p4) != index ||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Point.GetY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(p4) != -index)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"&gt;&gt;&gt;&gt;(</a:t>
            </a:r>
            <a:r>
              <a:rPr lang="en-US" sz="1600" dirty="0" err="1">
                <a:solidFill>
                  <a:srgbClr val="A31515"/>
                </a:solidFill>
                <a:latin typeface="Consolas" panose="020B0609020204030204" pitchFamily="49" charset="0"/>
              </a:rPr>
              <a:t>x,y</a:t>
            </a:r>
            <a:r>
              <a:rPr lang="en-US" sz="1600" dirty="0">
                <a:solidFill>
                  <a:srgbClr val="A31515"/>
                </a:solidFill>
                <a:latin typeface="Consolas" panose="020B0609020204030204" pitchFamily="49" charset="0"/>
              </a:rPr>
              <a:t>) are different"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NeoTrace.Trace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msg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600" dirty="0">
                <a:solidFill>
                  <a:srgbClr val="0000FF"/>
                </a:solidFill>
                <a:latin typeface="Consolas" panose="020B0609020204030204" pitchFamily="49" charset="0"/>
              </a:rPr>
              <a:t>break</a:t>
            </a: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CA" sz="16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514EC0-C0B2-47F1-BF43-0D3591798D41}"/>
              </a:ext>
            </a:extLst>
          </p:cNvPr>
          <p:cNvSpPr txBox="1"/>
          <p:nvPr/>
        </p:nvSpPr>
        <p:spPr>
          <a:xfrm>
            <a:off x="6544056" y="3429214"/>
            <a:ext cx="2798064" cy="1200329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CA" dirty="0"/>
              <a:t>See Appendix A of this PPT for more C#.NEO object-oriented programming examples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B8AC8F2-29A2-416B-8399-A5C8EE4366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5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759"/>
    </mc:Choice>
    <mc:Fallback xmlns="">
      <p:transition spd="slow" advTm="57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13C0D-0DFE-4103-8B2D-8EEA076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37332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neo-debugger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048D5-DCE9-49EE-9BB8-3EB14085E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80160"/>
            <a:ext cx="9353634" cy="5577840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Source to build </a:t>
            </a:r>
            <a:r>
              <a:rPr lang="en-CA" dirty="0" err="1"/>
              <a:t>NPCdApp.avm</a:t>
            </a:r>
            <a:r>
              <a:rPr lang="en-CA" dirty="0"/>
              <a:t> for loading into neod.exe:</a:t>
            </a:r>
          </a:p>
          <a:p>
            <a:pPr lvl="1"/>
            <a:r>
              <a:rPr lang="en-CA" b="1" dirty="0">
                <a:hlinkClick r:id="rId4"/>
              </a:rPr>
              <a:t>https://github.com/mwherman2000/neo-persistibleclasses/blob/master/NPCdApp/NPCdApp.cs</a:t>
            </a:r>
            <a:r>
              <a:rPr lang="en-CA" b="1" dirty="0"/>
              <a:t> </a:t>
            </a:r>
          </a:p>
          <a:p>
            <a:r>
              <a:rPr lang="en-CA" dirty="0"/>
              <a:t>Use latest version of neo-debugger with new Storage viewer (F6) smart formatting support</a:t>
            </a:r>
          </a:p>
          <a:p>
            <a:pPr lvl="1"/>
            <a:r>
              <a:rPr lang="en-CA" dirty="0"/>
              <a:t>Should be in 	</a:t>
            </a:r>
            <a:r>
              <a:rPr lang="en-CA" dirty="0">
                <a:hlinkClick r:id="rId5"/>
              </a:rPr>
              <a:t>https://github.com/CityOfZion/neo-debugger-tools/pull/48</a:t>
            </a:r>
            <a:endParaRPr lang="en-CA" dirty="0"/>
          </a:p>
          <a:p>
            <a:pPr lvl="1"/>
            <a:r>
              <a:rPr lang="en-CA" dirty="0"/>
              <a:t>Backup plan:	</a:t>
            </a:r>
            <a:r>
              <a:rPr lang="en-CA" dirty="0">
                <a:hlinkClick r:id="rId6"/>
              </a:rPr>
              <a:t>https://github.com/mwherman2000/neo-debugger-tools</a:t>
            </a:r>
            <a:r>
              <a:rPr lang="en-CA" dirty="0"/>
              <a:t> </a:t>
            </a:r>
          </a:p>
          <a:p>
            <a:r>
              <a:rPr lang="en-CA" dirty="0"/>
              <a:t>This version includes specific smart formatting support for NEO Storage Keys that in implement the new NEO-KONG NEO Storage Key format</a:t>
            </a:r>
          </a:p>
          <a:p>
            <a:pPr lvl="1"/>
            <a:r>
              <a:rPr lang="en-CA" dirty="0"/>
              <a:t>NEO-KONG = NEO Key-Object Notation for Geeks</a:t>
            </a:r>
          </a:p>
          <a:p>
            <a:r>
              <a:rPr lang="en-CA" b="1" dirty="0"/>
              <a:t>Calling Conventions</a:t>
            </a:r>
          </a:p>
          <a:p>
            <a:pPr lvl="1"/>
            <a:r>
              <a:rPr lang="en-CA" dirty="0"/>
              <a:t>Prototype:		Main( string operation, </a:t>
            </a:r>
            <a:r>
              <a:rPr lang="en-CA" dirty="0" err="1"/>
              <a:t>param</a:t>
            </a:r>
            <a:r>
              <a:rPr lang="en-CA" dirty="0"/>
              <a:t> objects[] )  </a:t>
            </a:r>
          </a:p>
          <a:p>
            <a:pPr lvl="1"/>
            <a:r>
              <a:rPr lang="en-CA" dirty="0"/>
              <a:t>Operations:		“test1” | “test2” | “test3” | “test4” | “test5” | “test6”</a:t>
            </a:r>
          </a:p>
          <a:p>
            <a:pPr lvl="1"/>
            <a:r>
              <a:rPr lang="en-CA" dirty="0" err="1"/>
              <a:t>ArrayOfObjects</a:t>
            </a:r>
            <a:r>
              <a:rPr lang="en-CA" dirty="0"/>
              <a:t>: 	[ 5 ] – only used by “test6” to control the maximum number of iterations</a:t>
            </a:r>
          </a:p>
          <a:p>
            <a:r>
              <a:rPr lang="en-CA" dirty="0"/>
              <a:t>Results</a:t>
            </a:r>
          </a:p>
          <a:p>
            <a:pPr lvl="1"/>
            <a:r>
              <a:rPr lang="en-CA" dirty="0"/>
              <a:t>Main will return “success”</a:t>
            </a:r>
          </a:p>
          <a:p>
            <a:pPr lvl="1"/>
            <a:r>
              <a:rPr lang="en-CA" dirty="0"/>
              <a:t>The real results are available by pressing F6 to display the neo-debugger Storage viewer</a:t>
            </a:r>
          </a:p>
          <a:p>
            <a:pPr lvl="1"/>
            <a:r>
              <a:rPr lang="en-CA" dirty="0"/>
              <a:t>The real results also include the messages in the Event Log panel (lower-left corner of neo-debugger)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D405006-7223-4F4A-A24D-A48531A137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53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894"/>
    </mc:Choice>
    <mc:Fallback xmlns="">
      <p:transition spd="slow" advTm="1608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C33B68D-58A5-418C-9DF6-810DC307BA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7334" y="1270000"/>
            <a:ext cx="7409454" cy="540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B5F77C-20CE-40E1-BDC2-566BF5E67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neo-debugger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AB3E0F-13FC-4610-AC1C-B4CC7F1B8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17F184-846D-49A2-9752-486D51F631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73958" y="2003566"/>
            <a:ext cx="7919466" cy="365758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B85D5ED-8642-4E2A-BD58-8369AE67C67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9708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51"/>
    </mc:Choice>
    <mc:Fallback xmlns="">
      <p:transition spd="slow" advTm="60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13C0D-0DFE-4103-8B2D-8EEA076E9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837332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</a:t>
            </a:r>
            <a:r>
              <a:rPr lang="en-CA" b="1" dirty="0" err="1"/>
              <a:t>gui</a:t>
            </a:r>
            <a:r>
              <a:rPr lang="en-CA" b="1" dirty="0"/>
              <a:t>-developer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048D5-DCE9-49EE-9BB8-3EB14085E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1016"/>
            <a:ext cx="11514666" cy="5586984"/>
          </a:xfrm>
        </p:spPr>
        <p:txBody>
          <a:bodyPr>
            <a:normAutofit lnSpcReduction="10000"/>
          </a:bodyPr>
          <a:lstStyle/>
          <a:p>
            <a:r>
              <a:rPr lang="en-CA" dirty="0"/>
              <a:t>Network: 				</a:t>
            </a:r>
            <a:r>
              <a:rPr lang="en-CA" b="1" dirty="0"/>
              <a:t>NEO </a:t>
            </a:r>
            <a:r>
              <a:rPr lang="en-CA" b="1" dirty="0" err="1"/>
              <a:t>Testnet</a:t>
            </a:r>
            <a:endParaRPr lang="en-CA" b="1" dirty="0"/>
          </a:p>
          <a:p>
            <a:r>
              <a:rPr lang="en-CA" dirty="0" err="1"/>
              <a:t>NPCdApp</a:t>
            </a:r>
            <a:r>
              <a:rPr lang="en-CA" dirty="0"/>
              <a:t> SC Address:	</a:t>
            </a:r>
            <a:r>
              <a:rPr lang="en-CA" b="1" dirty="0"/>
              <a:t>0x7074acf3f06dd3f456e11053ebf61c5b04b07ebc</a:t>
            </a:r>
          </a:p>
          <a:p>
            <a:r>
              <a:rPr lang="en-CA" dirty="0"/>
              <a:t>Use latest version of neo-</a:t>
            </a:r>
            <a:r>
              <a:rPr lang="en-CA" dirty="0" err="1"/>
              <a:t>gui</a:t>
            </a:r>
            <a:r>
              <a:rPr lang="en-CA" dirty="0"/>
              <a:t>-developer with new Event Log smart formatting support</a:t>
            </a:r>
          </a:p>
          <a:p>
            <a:pPr lvl="1"/>
            <a:r>
              <a:rPr lang="en-CA" dirty="0"/>
              <a:t>Should be here: 		</a:t>
            </a:r>
            <a:r>
              <a:rPr lang="en-CA" dirty="0">
                <a:hlinkClick r:id="rId4"/>
              </a:rPr>
              <a:t>https://github.com/CityOfZion/neo-gui-developer/pull/46</a:t>
            </a:r>
            <a:endParaRPr lang="en-CA" dirty="0"/>
          </a:p>
          <a:p>
            <a:pPr lvl="1"/>
            <a:r>
              <a:rPr lang="en-CA" dirty="0"/>
              <a:t>Backup plan:		</a:t>
            </a:r>
            <a:r>
              <a:rPr lang="en-CA" dirty="0">
                <a:hlinkClick r:id="rId5"/>
              </a:rPr>
              <a:t>https://github.com/mwherman2000/neo-gui-developer</a:t>
            </a:r>
            <a:endParaRPr lang="en-CA" dirty="0"/>
          </a:p>
          <a:p>
            <a:pPr lvl="1"/>
            <a:r>
              <a:rPr lang="en-CA" dirty="0"/>
              <a:t>This version includes specific smart formatting support for a range of NEO data types and key types</a:t>
            </a:r>
          </a:p>
          <a:p>
            <a:pPr lvl="1"/>
            <a:r>
              <a:rPr lang="en-CA" dirty="0"/>
              <a:t>No direct support for NEO-KONG (yet) = NEO Key-Object Notation for Geeks</a:t>
            </a:r>
          </a:p>
          <a:p>
            <a:r>
              <a:rPr lang="en-CA" b="1" dirty="0"/>
              <a:t>Calling Conventions</a:t>
            </a:r>
          </a:p>
          <a:p>
            <a:pPr lvl="1"/>
            <a:r>
              <a:rPr lang="en-CA" dirty="0"/>
              <a:t>Prototype:			Main( string operation, </a:t>
            </a:r>
            <a:r>
              <a:rPr lang="en-CA" dirty="0" err="1"/>
              <a:t>param</a:t>
            </a:r>
            <a:r>
              <a:rPr lang="en-CA" dirty="0"/>
              <a:t> objects[] )  </a:t>
            </a:r>
          </a:p>
          <a:p>
            <a:pPr lvl="1"/>
            <a:r>
              <a:rPr lang="en-CA" dirty="0"/>
              <a:t>Parameter Types:	0710</a:t>
            </a:r>
          </a:p>
          <a:p>
            <a:pPr lvl="1"/>
            <a:r>
              <a:rPr lang="en-CA" dirty="0"/>
              <a:t>Operations:			test1| test2| test3 | test4 | test5 | test6</a:t>
            </a:r>
          </a:p>
          <a:p>
            <a:pPr lvl="1"/>
            <a:r>
              <a:rPr lang="en-CA" dirty="0" err="1"/>
              <a:t>ArrayOfObjects</a:t>
            </a:r>
            <a:r>
              <a:rPr lang="en-CA" dirty="0"/>
              <a:t>: 		[ 5 ] – only used by test6 to control the maximum number of iterations</a:t>
            </a:r>
          </a:p>
          <a:p>
            <a:r>
              <a:rPr lang="en-CA" dirty="0"/>
              <a:t>Results</a:t>
            </a:r>
          </a:p>
          <a:p>
            <a:pPr lvl="1"/>
            <a:r>
              <a:rPr lang="en-CA" dirty="0"/>
              <a:t>Main will return “success”</a:t>
            </a:r>
          </a:p>
          <a:p>
            <a:pPr lvl="1"/>
            <a:r>
              <a:rPr lang="en-CA" dirty="0"/>
              <a:t>The real results are the messages in the Event Log tab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64B93CC-7999-4EDF-814A-E7A2113CC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9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376"/>
    </mc:Choice>
    <mc:Fallback xmlns="">
      <p:transition spd="slow" advTm="72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3A5D-A6BB-48A6-9E62-E027E9167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53834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</a:t>
            </a:r>
            <a:r>
              <a:rPr lang="en-CA" b="1" dirty="0" err="1"/>
              <a:t>gui</a:t>
            </a:r>
            <a:r>
              <a:rPr lang="en-CA" b="1" dirty="0"/>
              <a:t>-developer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2BEEA0-5462-464F-9F03-91D2BC3E7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232832-A2C3-46D7-A54E-CF41BD8C45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242" y="1285881"/>
            <a:ext cx="6531362" cy="5400000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C976A71-BC42-45C4-BAE9-66F5EFB4E60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82876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40"/>
    </mc:Choice>
    <mc:Fallback xmlns="">
      <p:transition spd="slow" advTm="9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F3A5D-A6BB-48A6-9E62-E027E9167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953834" cy="1320800"/>
          </a:xfrm>
        </p:spPr>
        <p:txBody>
          <a:bodyPr/>
          <a:lstStyle/>
          <a:p>
            <a:r>
              <a:rPr lang="en-CA" dirty="0"/>
              <a:t>Running </a:t>
            </a:r>
            <a:r>
              <a:rPr lang="en-CA" dirty="0" err="1"/>
              <a:t>NPCdApp</a:t>
            </a:r>
            <a:r>
              <a:rPr lang="en-CA" dirty="0"/>
              <a:t> 1.0 with </a:t>
            </a:r>
            <a:r>
              <a:rPr lang="en-CA" b="1" dirty="0"/>
              <a:t>neo-</a:t>
            </a:r>
            <a:r>
              <a:rPr lang="en-CA" b="1" dirty="0" err="1"/>
              <a:t>gui</a:t>
            </a:r>
            <a:r>
              <a:rPr lang="en-CA" b="1" dirty="0"/>
              <a:t>-developer</a:t>
            </a:r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2BEEA0-5462-464F-9F03-91D2BC3E7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mwherman2000/neo-persistibleclasses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E05472-E5E0-423C-BBF7-D808B1DA9C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104" y="1270000"/>
            <a:ext cx="9940556" cy="54000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6C2D34C-C87F-48E2-89E2-8877C06C41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07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82"/>
    </mc:Choice>
    <mc:Fallback xmlns="">
      <p:transition spd="slow" advTm="37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1394</TotalTime>
  <Words>560</Words>
  <Application>Microsoft Office PowerPoint</Application>
  <PresentationFormat>Widescreen</PresentationFormat>
  <Paragraphs>122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Consolas</vt:lpstr>
      <vt:lpstr>Trebuchet MS</vt:lpstr>
      <vt:lpstr>Wingdings 3</vt:lpstr>
      <vt:lpstr>Facet</vt:lpstr>
      <vt:lpstr>How to run NPCdApp 1.0  NEO Testnet: 0x7074acf3f06dd3f456e11053ebf61c5b04b07ebc  Submission to the CoZ dApp Competition #2 Closing date: February 24, 2018 </vt:lpstr>
      <vt:lpstr>What is NPCdApp 1.0?</vt:lpstr>
      <vt:lpstr>Unique Object-Oriented Programming Style</vt:lpstr>
      <vt:lpstr>Layered Entity Persistence Model</vt:lpstr>
      <vt:lpstr>Running NPCdApp 1.0 with neo-debugger</vt:lpstr>
      <vt:lpstr>Running NPCdApp 1.0 with neo-debugger</vt:lpstr>
      <vt:lpstr>Running NPCdApp 1.0 with neo-gui-developer</vt:lpstr>
      <vt:lpstr>Running NPCdApp 1.0 with neo-gui-developer</vt:lpstr>
      <vt:lpstr>Running NPCdApp 1.0 with neo-gui-developer</vt:lpstr>
      <vt:lpstr>Appendix A – Test Case Code</vt:lpstr>
      <vt:lpstr>Test1() – Code</vt:lpstr>
      <vt:lpstr>Test2() – Code</vt:lpstr>
      <vt:lpstr>Test3() – Code</vt:lpstr>
      <vt:lpstr>Test4() – Code</vt:lpstr>
      <vt:lpstr>Test5() – Code</vt:lpstr>
      <vt:lpstr>Test6() – Code</vt:lpstr>
      <vt:lpstr>Test6() – Code (con’t)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Debugging NEO Accounts and Addresses</dc:title>
  <dc:creator>Michael Herman</dc:creator>
  <cp:lastModifiedBy>Michael Herman</cp:lastModifiedBy>
  <cp:revision>73</cp:revision>
  <dcterms:created xsi:type="dcterms:W3CDTF">2018-02-17T03:03:23Z</dcterms:created>
  <dcterms:modified xsi:type="dcterms:W3CDTF">2018-02-24T17:39:32Z</dcterms:modified>
</cp:coreProperties>
</file>

<file path=docProps/thumbnail.jpeg>
</file>